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1" r:id="rId9"/>
    <p:sldId id="264" r:id="rId10"/>
    <p:sldId id="265" r:id="rId11"/>
    <p:sldId id="266" r:id="rId12"/>
    <p:sldId id="267" r:id="rId13"/>
    <p:sldId id="268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45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 dirty="0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 dirty="0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 dirty="0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C06475F-56DB-4939-A1DD-D57C0FAF39D8}" type="datetimeFigureOut">
              <a:rPr lang="ru-RU" smtClean="0"/>
              <a:pPr/>
              <a:t>26.03.2018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ABC4358-55FE-418D-BEFC-852E42BB4C2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06475F-56DB-4939-A1DD-D57C0FAF39D8}" type="datetimeFigureOut">
              <a:rPr lang="ru-RU" smtClean="0"/>
              <a:pPr/>
              <a:t>26.03.2018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BC4358-55FE-418D-BEFC-852E42BB4C2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06475F-56DB-4939-A1DD-D57C0FAF39D8}" type="datetimeFigureOut">
              <a:rPr lang="ru-RU" smtClean="0"/>
              <a:pPr/>
              <a:t>26.03.2018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BC4358-55FE-418D-BEFC-852E42BB4C2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06475F-56DB-4939-A1DD-D57C0FAF39D8}" type="datetimeFigureOut">
              <a:rPr lang="ru-RU" smtClean="0"/>
              <a:pPr/>
              <a:t>26.03.2018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BC4358-55FE-418D-BEFC-852E42BB4C2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06475F-56DB-4939-A1DD-D57C0FAF39D8}" type="datetimeFigureOut">
              <a:rPr lang="ru-RU" smtClean="0"/>
              <a:pPr/>
              <a:t>26.03.2018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BC4358-55FE-418D-BEFC-852E42BB4C2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06475F-56DB-4939-A1DD-D57C0FAF39D8}" type="datetimeFigureOut">
              <a:rPr lang="ru-RU" smtClean="0"/>
              <a:pPr/>
              <a:t>26.03.2018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BC4358-55FE-418D-BEFC-852E42BB4C2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06475F-56DB-4939-A1DD-D57C0FAF39D8}" type="datetimeFigureOut">
              <a:rPr lang="ru-RU" smtClean="0"/>
              <a:pPr/>
              <a:t>26.03.2018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BC4358-55FE-418D-BEFC-852E42BB4C2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06475F-56DB-4939-A1DD-D57C0FAF39D8}" type="datetimeFigureOut">
              <a:rPr lang="ru-RU" smtClean="0"/>
              <a:pPr/>
              <a:t>26.03.2018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BC4358-55FE-418D-BEFC-852E42BB4C2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C06475F-56DB-4939-A1DD-D57C0FAF39D8}" type="datetimeFigureOut">
              <a:rPr lang="ru-RU" smtClean="0"/>
              <a:pPr/>
              <a:t>26.03.2018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BC4358-55FE-418D-BEFC-852E42BB4C2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4C06475F-56DB-4939-A1DD-D57C0FAF39D8}" type="datetimeFigureOut">
              <a:rPr lang="ru-RU" smtClean="0"/>
              <a:pPr/>
              <a:t>26.03.2018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ABC4358-55FE-418D-BEFC-852E42BB4C2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C06475F-56DB-4939-A1DD-D57C0FAF39D8}" type="datetimeFigureOut">
              <a:rPr lang="ru-RU" smtClean="0"/>
              <a:pPr/>
              <a:t>26.03.2018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ABC4358-55FE-418D-BEFC-852E42BB4C2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C06475F-56DB-4939-A1DD-D57C0FAF39D8}" type="datetimeFigureOut">
              <a:rPr lang="ru-RU" smtClean="0"/>
              <a:pPr/>
              <a:t>26.03.2018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FABC4358-55FE-418D-BEFC-852E42BB4C2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214291"/>
            <a:ext cx="8715436" cy="1428759"/>
          </a:xfrm>
        </p:spPr>
        <p:txBody>
          <a:bodyPr>
            <a:noAutofit/>
          </a:bodyPr>
          <a:lstStyle/>
          <a:p>
            <a:pPr algn="ctr"/>
            <a:r>
              <a:rPr lang="ru-RU" sz="3800" dirty="0" smtClean="0">
                <a:solidFill>
                  <a:schemeClr val="tx1"/>
                </a:solidFill>
                <a:effectLst/>
              </a:rPr>
              <a:t>Работа методического объединения </a:t>
            </a:r>
            <a:br>
              <a:rPr lang="ru-RU" sz="3800" dirty="0" smtClean="0">
                <a:solidFill>
                  <a:schemeClr val="tx1"/>
                </a:solidFill>
                <a:effectLst/>
              </a:rPr>
            </a:br>
            <a:r>
              <a:rPr lang="ru-RU" sz="3800" dirty="0" smtClean="0">
                <a:solidFill>
                  <a:schemeClr val="tx1"/>
                </a:solidFill>
                <a:effectLst/>
              </a:rPr>
              <a:t>в современной школе</a:t>
            </a:r>
            <a:endParaRPr lang="ru-RU" sz="3800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2285992"/>
            <a:ext cx="7772400" cy="2525319"/>
          </a:xfrm>
        </p:spPr>
        <p:txBody>
          <a:bodyPr/>
          <a:lstStyle/>
          <a:p>
            <a:pPr algn="ctr"/>
            <a:r>
              <a:rPr lang="ru-RU" sz="3000" dirty="0" smtClean="0">
                <a:solidFill>
                  <a:schemeClr val="tx1"/>
                </a:solidFill>
              </a:rPr>
              <a:t>Обобщение опыта работы </a:t>
            </a:r>
          </a:p>
          <a:p>
            <a:pPr algn="ctr"/>
            <a:r>
              <a:rPr lang="ru-RU" sz="3000" dirty="0" smtClean="0">
                <a:solidFill>
                  <a:schemeClr val="tx1"/>
                </a:solidFill>
              </a:rPr>
              <a:t>руководителя школьного методического объединения учителей иностранного языка Шахристовой Н.А.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08940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685908"/>
                <a:gridCol w="2714644"/>
                <a:gridCol w="382904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Направления</a:t>
                      </a:r>
                      <a:endParaRPr lang="ru-RU" sz="1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Задачи</a:t>
                      </a:r>
                      <a:endParaRPr lang="ru-RU" sz="1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Мероприятия</a:t>
                      </a:r>
                      <a:endParaRPr lang="ru-RU" sz="1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1. Учебно-воспитательная деятельность</a:t>
                      </a:r>
                      <a:endParaRPr lang="ru-RU" sz="14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проводить все виды учебных занятий по предмету,</a:t>
                      </a:r>
                    </a:p>
                    <a:p>
                      <a:pPr algn="l"/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проводить текущие консультации и индивидуальные занятия по предмету,</a:t>
                      </a:r>
                    </a:p>
                    <a:p>
                      <a:pPr algn="l"/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планировать прохождение учебных программ,</a:t>
                      </a:r>
                    </a:p>
                    <a:p>
                      <a:pPr algn="l"/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проводить проверки знаний учащихся,</a:t>
                      </a:r>
                    </a:p>
                    <a:p>
                      <a:pPr algn="l"/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руководить исследовательской и проектной работой по предмету.</a:t>
                      </a:r>
                      <a:endParaRPr kumimoji="0" lang="ru-RU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консультации для вновь прибывших учителей, для молодых педагогов, консультации по предмету, по работе в той или иной параллели учащихся,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400" dirty="0" smtClean="0">
                          <a:latin typeface="+mn-lt"/>
                          <a:ea typeface="MS Mincho"/>
                        </a:rPr>
                        <a:t>планирование прохождения учебных программ,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мониторинг качества образования по четвертям и итогам года,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круглый стол в рамках МО по теме «Качество иноязычного образования в школе № 1: проблемы и перспективы»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проведение открытых уроков и взаимопосещение уроков,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проведение недели иностранного языка в школе,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участие в поисково-исследовательской конференции школьников.</a:t>
                      </a:r>
                      <a:endParaRPr lang="ru-RU" sz="1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effectLst/>
              </a:rPr>
              <a:t>Направления деятельности МО</a:t>
            </a:r>
            <a:endParaRPr lang="ru-RU" sz="3600" dirty="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00034" y="500042"/>
          <a:ext cx="8143932" cy="519971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583543"/>
                <a:gridCol w="2413017"/>
                <a:gridCol w="4147372"/>
              </a:tblGrid>
              <a:tr h="44814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Направления</a:t>
                      </a:r>
                      <a:endParaRPr lang="ru-RU" sz="1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Задачи</a:t>
                      </a:r>
                      <a:endParaRPr lang="ru-RU" sz="1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Мероприятия</a:t>
                      </a:r>
                      <a:endParaRPr lang="ru-RU" sz="1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751572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2. Учебно-методическая деятельность</a:t>
                      </a:r>
                      <a:endParaRPr lang="ru-RU" sz="14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совершенствовать качество обучения   учащихся,</a:t>
                      </a:r>
                    </a:p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повышать профессиональный уровень преподавания предмета,</a:t>
                      </a:r>
                    </a:p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осуществлять разработку и совершенствование методических и дидактических материалов к занятиям.</a:t>
                      </a:r>
                    </a:p>
                    <a:p>
                      <a:pPr algn="l"/>
                      <a:endParaRPr kumimoji="0" lang="ru-RU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накопление</a:t>
                      </a:r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учителями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в кабинетах, в своих папках методических материалов, раздаточных материалов по темам, изучаемым на уроках, грамматических таблиц, подборок фонетических зарядок, текстов по темам, лексических и грамматических  тестов,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400" dirty="0" smtClean="0"/>
                        <a:t> </a:t>
                      </a:r>
                      <a:r>
                        <a:rPr lang="ru-RU" sz="1400" dirty="0" smtClean="0">
                          <a:latin typeface="+mn-lt"/>
                          <a:ea typeface="MS Mincho"/>
                        </a:rPr>
                        <a:t>разработка</a:t>
                      </a:r>
                      <a:r>
                        <a:rPr lang="ru-RU" sz="1400" baseline="0" dirty="0" smtClean="0">
                          <a:latin typeface="+mn-lt"/>
                          <a:ea typeface="MS Mincho"/>
                        </a:rPr>
                        <a:t> </a:t>
                      </a:r>
                      <a:r>
                        <a:rPr lang="ru-RU" sz="1400" dirty="0" smtClean="0">
                          <a:latin typeface="+mn-lt"/>
                          <a:ea typeface="MS Mincho"/>
                        </a:rPr>
                        <a:t>и подготовка</a:t>
                      </a:r>
                      <a:r>
                        <a:rPr lang="ru-RU" sz="1400" baseline="0" dirty="0" smtClean="0">
                          <a:latin typeface="+mn-lt"/>
                          <a:ea typeface="MS Mincho"/>
                        </a:rPr>
                        <a:t> </a:t>
                      </a:r>
                      <a:r>
                        <a:rPr lang="ru-RU" sz="1400" dirty="0" smtClean="0">
                          <a:latin typeface="+mn-lt"/>
                          <a:ea typeface="MS Mincho"/>
                        </a:rPr>
                        <a:t>методических рекомендаций по теме «Использование страноведческого материала в форме тестов при обучении английскому языку»,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400" dirty="0" smtClean="0">
                          <a:latin typeface="+mn-lt"/>
                          <a:ea typeface="MS Mincho"/>
                        </a:rPr>
                        <a:t>составление рабочих программ</a:t>
                      </a:r>
                      <a:r>
                        <a:rPr lang="ru-RU" sz="1400" baseline="0" dirty="0" smtClean="0">
                          <a:latin typeface="+mn-lt"/>
                          <a:ea typeface="MS Mincho"/>
                        </a:rPr>
                        <a:t> по </a:t>
                      </a:r>
                      <a:r>
                        <a:rPr lang="ru-RU" sz="1400" dirty="0" smtClean="0">
                          <a:latin typeface="+mn-lt"/>
                          <a:ea typeface="MS Mincho"/>
                        </a:rPr>
                        <a:t>внеурочной деятельности по английскому и немецкому языкам ,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400" dirty="0" smtClean="0">
                          <a:latin typeface="+mn-lt"/>
                          <a:ea typeface="MS Mincho"/>
                        </a:rPr>
                        <a:t> изучение</a:t>
                      </a:r>
                      <a:r>
                        <a:rPr lang="ru-RU" sz="1400" baseline="0" dirty="0" smtClean="0">
                          <a:latin typeface="+mn-lt"/>
                          <a:ea typeface="MS Mincho"/>
                        </a:rPr>
                        <a:t> нормативных документов: </a:t>
                      </a:r>
                      <a:r>
                        <a:rPr lang="ru-RU" sz="1400" dirty="0" smtClean="0">
                          <a:latin typeface="+mn-lt"/>
                          <a:ea typeface="MS Mincho"/>
                        </a:rPr>
                        <a:t>Федерального государственного образовательного</a:t>
                      </a:r>
                      <a:r>
                        <a:rPr lang="ru-RU" sz="1400" baseline="0" dirty="0" smtClean="0">
                          <a:latin typeface="+mn-lt"/>
                          <a:ea typeface="MS Mincho"/>
                        </a:rPr>
                        <a:t> </a:t>
                      </a:r>
                      <a:r>
                        <a:rPr lang="ru-RU" sz="1400" dirty="0" smtClean="0">
                          <a:latin typeface="+mn-lt"/>
                          <a:ea typeface="MS Mincho"/>
                        </a:rPr>
                        <a:t>стандарта общего образования, Закона об образовании, Профессионального</a:t>
                      </a:r>
                      <a:r>
                        <a:rPr lang="ru-RU" sz="1400" baseline="0" dirty="0" smtClean="0">
                          <a:latin typeface="+mn-lt"/>
                          <a:ea typeface="MS Mincho"/>
                        </a:rPr>
                        <a:t> </a:t>
                      </a:r>
                      <a:r>
                        <a:rPr lang="ru-RU" sz="1400" dirty="0" smtClean="0">
                          <a:latin typeface="+mn-lt"/>
                          <a:ea typeface="MS Mincho"/>
                        </a:rPr>
                        <a:t>стандарта педагога,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400" dirty="0" smtClean="0">
                          <a:latin typeface="+mn-lt"/>
                          <a:ea typeface="MS Mincho"/>
                        </a:rPr>
                        <a:t> изучение тенденции современного образования в аспекте реализации ФГОС, структуры и содержания примерной программы по иностранному языку основной школы по ФГОС.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6" y="357167"/>
          <a:ext cx="8215370" cy="555387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714512"/>
                <a:gridCol w="2317105"/>
                <a:gridCol w="4183753"/>
              </a:tblGrid>
              <a:tr h="34179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Направления</a:t>
                      </a:r>
                      <a:endParaRPr lang="ru-RU" sz="1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Задачи</a:t>
                      </a:r>
                      <a:endParaRPr lang="ru-RU" sz="1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Мероприятия</a:t>
                      </a:r>
                      <a:endParaRPr lang="ru-RU" sz="1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801742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3. Организационно - методическая деятельность</a:t>
                      </a:r>
                    </a:p>
                    <a:p>
                      <a:endParaRPr lang="ru-RU" sz="1400" b="1" dirty="0" smtClean="0"/>
                    </a:p>
                    <a:p>
                      <a:endParaRPr lang="ru-RU" sz="1400" b="1" dirty="0" smtClean="0"/>
                    </a:p>
                    <a:p>
                      <a:endParaRPr lang="ru-RU" sz="1400" b="1" dirty="0" smtClean="0"/>
                    </a:p>
                    <a:p>
                      <a:endParaRPr lang="ru-RU" sz="1400" b="1" dirty="0" smtClean="0"/>
                    </a:p>
                    <a:p>
                      <a:endParaRPr lang="ru-RU" sz="1400" b="1" dirty="0" smtClean="0"/>
                    </a:p>
                    <a:p>
                      <a:endParaRPr lang="ru-RU" sz="1400" b="1" dirty="0" smtClean="0"/>
                    </a:p>
                    <a:p>
                      <a:endParaRPr lang="ru-RU" sz="1400" b="1" dirty="0" smtClean="0"/>
                    </a:p>
                    <a:p>
                      <a:endParaRPr lang="ru-RU" sz="1400" b="1" dirty="0" smtClean="0"/>
                    </a:p>
                    <a:p>
                      <a:r>
                        <a:rPr lang="ru-RU" sz="1400" b="1" dirty="0" smtClean="0"/>
                        <a:t>4. Информационно-</a:t>
                      </a:r>
                    </a:p>
                    <a:p>
                      <a:r>
                        <a:rPr lang="ru-RU" sz="1400" b="1" dirty="0" smtClean="0"/>
                        <a:t>аналитическая деятельность</a:t>
                      </a:r>
                      <a:endParaRPr lang="ru-RU" sz="14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400" dirty="0" smtClean="0">
                          <a:latin typeface="+mn-lt"/>
                          <a:ea typeface="MS Mincho"/>
                        </a:rPr>
                        <a:t> осуществлять</a:t>
                      </a:r>
                      <a:r>
                        <a:rPr lang="ru-RU" sz="1400" baseline="0" dirty="0" smtClean="0">
                          <a:latin typeface="+mn-lt"/>
                          <a:ea typeface="MS Mincho"/>
                        </a:rPr>
                        <a:t> </a:t>
                      </a:r>
                      <a:r>
                        <a:rPr lang="ru-RU" sz="1400" dirty="0" smtClean="0">
                          <a:latin typeface="+mn-lt"/>
                          <a:ea typeface="MS Mincho"/>
                        </a:rPr>
                        <a:t>взаимодействие с внешними организациями и школьными МО,</a:t>
                      </a:r>
                    </a:p>
                    <a:p>
                      <a:pPr marL="0" indent="0" algn="l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400" dirty="0" smtClean="0">
                          <a:latin typeface="+mn-lt"/>
                          <a:ea typeface="MS Mincho"/>
                        </a:rPr>
                        <a:t>организовать повышение профессионального мастерства учителей МО.</a:t>
                      </a:r>
                    </a:p>
                    <a:p>
                      <a:pPr marL="0" indent="0" algn="l">
                        <a:spcAft>
                          <a:spcPts val="0"/>
                        </a:spcAft>
                        <a:buFontTx/>
                        <a:buChar char="-"/>
                      </a:pPr>
                      <a:endParaRPr lang="ru-RU" sz="1400" dirty="0" smtClean="0">
                        <a:latin typeface="+mn-lt"/>
                        <a:ea typeface="MS Mincho"/>
                      </a:endParaRPr>
                    </a:p>
                    <a:p>
                      <a:pPr marL="0" indent="0" algn="l">
                        <a:spcAft>
                          <a:spcPts val="0"/>
                        </a:spcAft>
                        <a:buFontTx/>
                        <a:buChar char="-"/>
                      </a:pPr>
                      <a:endParaRPr lang="ru-RU" sz="1400" dirty="0" smtClean="0">
                        <a:latin typeface="+mn-lt"/>
                        <a:ea typeface="MS Mincho"/>
                      </a:endParaRPr>
                    </a:p>
                    <a:p>
                      <a:pPr marL="0" indent="0" algn="l">
                        <a:spcAft>
                          <a:spcPts val="0"/>
                        </a:spcAft>
                        <a:buFontTx/>
                        <a:buChar char="-"/>
                      </a:pPr>
                      <a:endParaRPr lang="ru-RU" sz="1400" dirty="0" smtClean="0">
                        <a:latin typeface="+mn-lt"/>
                        <a:ea typeface="MS Mincho"/>
                      </a:endParaRPr>
                    </a:p>
                    <a:p>
                      <a:pPr marL="0" indent="0" algn="l">
                        <a:spcAft>
                          <a:spcPts val="0"/>
                        </a:spcAft>
                        <a:buFontTx/>
                        <a:buChar char="-"/>
                      </a:pPr>
                      <a:endParaRPr lang="ru-RU" sz="1400" dirty="0" smtClean="0">
                        <a:latin typeface="+mn-lt"/>
                        <a:ea typeface="MS Mincho"/>
                      </a:endParaRPr>
                    </a:p>
                    <a:p>
                      <a:pPr marL="0" indent="0" algn="l">
                        <a:spcAft>
                          <a:spcPts val="0"/>
                        </a:spcAft>
                        <a:buFontTx/>
                        <a:buChar char="-"/>
                      </a:pPr>
                      <a:endParaRPr lang="ru-RU" sz="1400" dirty="0" smtClean="0">
                        <a:latin typeface="+mn-lt"/>
                        <a:ea typeface="MS Mincho"/>
                      </a:endParaRPr>
                    </a:p>
                    <a:p>
                      <a:r>
                        <a:rPr lang="ru-RU" sz="1400" dirty="0" smtClean="0">
                          <a:latin typeface="+mn-lt"/>
                          <a:ea typeface="MS Mincho"/>
                        </a:rPr>
                        <a:t>-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анализировать результаты образовательной деятельности по предмету</a:t>
                      </a:r>
                    </a:p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информировать учителей МО о новых нормативных документах, новых программах, новых учебно-методических комплексах.</a:t>
                      </a:r>
                    </a:p>
                    <a:p>
                      <a:pPr marL="0" indent="0" algn="l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400" dirty="0" smtClean="0">
                          <a:latin typeface="+mn-lt"/>
                          <a:ea typeface="MS Mincho"/>
                        </a:rPr>
                        <a:t> </a:t>
                      </a:r>
                      <a:endParaRPr lang="ru-RU" sz="1400" dirty="0">
                        <a:latin typeface="+mn-lt"/>
                        <a:ea typeface="MS Mincho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участие во всероссийских, областных и городских мероприятиях,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проведение</a:t>
                      </a:r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школьной предметной недели,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сотрудничество со школьными методическими объединениями русского языка и литературы, гуманитарных дисциплин,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выступления на заседаниях школьных педагогических советах,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MS Mincho"/>
                          <a:cs typeface="+mn-cs"/>
                        </a:rPr>
                        <a:t> п</a:t>
                      </a:r>
                      <a:r>
                        <a:rPr lang="ru-RU" sz="1400" dirty="0" smtClean="0">
                          <a:latin typeface="+mn-lt"/>
                          <a:ea typeface="MS Mincho"/>
                        </a:rPr>
                        <a:t>резентация опыта работы учителей иностранного языка на городском и школьном уровне.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latin typeface="+mn-lt"/>
                        <a:ea typeface="MS Mincho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latin typeface="+mn-lt"/>
                        <a:ea typeface="MS Mincho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400" dirty="0" smtClean="0">
                          <a:latin typeface="+mn-lt"/>
                          <a:ea typeface="MS Mincho"/>
                        </a:rPr>
                        <a:t> обсуждение</a:t>
                      </a:r>
                      <a:r>
                        <a:rPr lang="ru-RU" sz="1400" baseline="0" dirty="0" smtClean="0">
                          <a:latin typeface="+mn-lt"/>
                          <a:ea typeface="MS Mincho"/>
                        </a:rPr>
                        <a:t> р</a:t>
                      </a:r>
                      <a:r>
                        <a:rPr lang="ru-RU" sz="1400" dirty="0" smtClean="0">
                          <a:latin typeface="+mn-lt"/>
                          <a:ea typeface="MS Mincho"/>
                        </a:rPr>
                        <a:t>езультатов образовательной деятельности на заседаниях МО,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+mn-lt"/>
                          <a:ea typeface="MS Mincho"/>
                        </a:rPr>
                        <a:t>- выступления руководителя МО  о результатах образовательной деятельности  по иностранному языку на школьных педсоветах,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400" baseline="0" dirty="0" smtClean="0">
                          <a:latin typeface="+mn-lt"/>
                          <a:ea typeface="MS Mincho"/>
                        </a:rPr>
                        <a:t>изучение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нормативных документов,</a:t>
                      </a:r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новых примерных программ</a:t>
                      </a:r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 иностранному языку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обсуждение УМК по английскому языку “</a:t>
                      </a:r>
                      <a:r>
                        <a:rPr kumimoji="0" lang="en-US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Rainbow English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”, используемый для работы в 5-7 классах по ФГОС</a:t>
                      </a:r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 уровне города и заседании МО.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 smtClean="0">
                        <a:latin typeface="+mn-lt"/>
                        <a:ea typeface="MS Mincho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5" y="571480"/>
          <a:ext cx="8215371" cy="500066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714512"/>
                <a:gridCol w="2317106"/>
                <a:gridCol w="4183753"/>
              </a:tblGrid>
              <a:tr h="392596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Направления</a:t>
                      </a:r>
                      <a:endParaRPr lang="ru-RU" sz="1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Задачи</a:t>
                      </a:r>
                      <a:endParaRPr lang="ru-RU" sz="1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Мероприятия</a:t>
                      </a:r>
                      <a:endParaRPr lang="ru-RU" sz="16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608064">
                <a:tc>
                  <a:txBody>
                    <a:bodyPr/>
                    <a:lstStyle/>
                    <a:p>
                      <a:r>
                        <a:rPr lang="ru-RU" sz="1400" b="1" dirty="0" smtClean="0"/>
                        <a:t>5. </a:t>
                      </a: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Консультационная деятельность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endParaRPr lang="ru-RU" sz="1400" b="1" dirty="0" smtClean="0"/>
                    </a:p>
                    <a:p>
                      <a:endParaRPr lang="ru-RU" sz="1400" b="1" dirty="0" smtClean="0"/>
                    </a:p>
                    <a:p>
                      <a:endParaRPr lang="ru-RU" sz="1400" b="1" dirty="0" smtClean="0"/>
                    </a:p>
                    <a:p>
                      <a:endParaRPr lang="ru-RU" sz="1400" b="1" dirty="0" smtClean="0"/>
                    </a:p>
                    <a:p>
                      <a:endParaRPr lang="ru-RU" sz="1400" b="1" dirty="0" smtClean="0"/>
                    </a:p>
                    <a:p>
                      <a:endParaRPr lang="ru-RU" sz="1400" b="1" dirty="0" smtClean="0"/>
                    </a:p>
                    <a:p>
                      <a:endParaRPr lang="ru-RU" sz="1400" b="1" dirty="0" smtClean="0"/>
                    </a:p>
                    <a:p>
                      <a:endParaRPr lang="ru-RU" sz="1400" b="1" dirty="0" smtClean="0"/>
                    </a:p>
                    <a:p>
                      <a:r>
                        <a:rPr lang="ru-RU" sz="1400" b="1" dirty="0" smtClean="0"/>
                        <a:t>6. </a:t>
                      </a:r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Экспертно-диагностичская деятельность</a:t>
                      </a:r>
                      <a:endParaRPr lang="ru-RU" sz="14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оказывать помощь членам МО по вопросам образовательной деятельности по предмету.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endParaRPr kumimoji="0" lang="ru-RU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endParaRPr kumimoji="0" lang="ru-RU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endParaRPr kumimoji="0" lang="ru-RU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endParaRPr kumimoji="0" lang="ru-RU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indent="304800" algn="just">
                        <a:spcAft>
                          <a:spcPts val="0"/>
                        </a:spcAft>
                      </a:pPr>
                      <a:endParaRPr kumimoji="0" lang="ru-RU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indent="304800" algn="just">
                        <a:spcAft>
                          <a:spcPts val="0"/>
                        </a:spcAft>
                      </a:pPr>
                      <a:endParaRPr kumimoji="0" lang="ru-RU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spcAft>
                          <a:spcPts val="0"/>
                        </a:spcAft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400" dirty="0" smtClean="0">
                          <a:latin typeface="+mn-lt"/>
                          <a:ea typeface="MS Mincho"/>
                        </a:rPr>
                        <a:t>проводить диагностику развития</a:t>
                      </a:r>
                      <a:r>
                        <a:rPr lang="ru-RU" sz="1400" baseline="0" dirty="0" smtClean="0">
                          <a:latin typeface="+mn-lt"/>
                          <a:ea typeface="MS Mincho"/>
                        </a:rPr>
                        <a:t> </a:t>
                      </a:r>
                      <a:r>
                        <a:rPr lang="ru-RU" sz="1400" dirty="0" smtClean="0">
                          <a:latin typeface="+mn-lt"/>
                          <a:ea typeface="MS Mincho"/>
                        </a:rPr>
                        <a:t>ключевых компетентностей учащихся по предмету,</a:t>
                      </a:r>
                    </a:p>
                    <a:p>
                      <a:pPr marL="0" indent="0" algn="l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+mn-lt"/>
                          <a:ea typeface="MS Mincho"/>
                        </a:rPr>
                        <a:t>-</a:t>
                      </a:r>
                      <a:r>
                        <a:rPr lang="ru-RU" sz="1400" baseline="0" dirty="0" smtClean="0">
                          <a:latin typeface="+mn-lt"/>
                          <a:ea typeface="MS Mincho"/>
                        </a:rPr>
                        <a:t> </a:t>
                      </a:r>
                      <a:r>
                        <a:rPr lang="ru-RU" sz="1400" dirty="0" smtClean="0">
                          <a:latin typeface="+mn-lt"/>
                          <a:ea typeface="MS Mincho"/>
                        </a:rPr>
                        <a:t>участвовать в работе жюри различных конкурсов.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l">
                        <a:spcAft>
                          <a:spcPts val="0"/>
                        </a:spcAft>
                        <a:buFontTx/>
                        <a:buNone/>
                      </a:pPr>
                      <a:endParaRPr lang="ru-RU" sz="1400" dirty="0">
                        <a:latin typeface="+mn-lt"/>
                        <a:ea typeface="MS Mincho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400" dirty="0" smtClean="0">
                          <a:latin typeface="+mn-lt"/>
                          <a:ea typeface="MS Mincho"/>
                        </a:rPr>
                        <a:t>оказание</a:t>
                      </a:r>
                      <a:r>
                        <a:rPr lang="ru-RU" sz="1400" baseline="0" dirty="0" smtClean="0">
                          <a:latin typeface="+mn-lt"/>
                          <a:ea typeface="MS Mincho"/>
                        </a:rPr>
                        <a:t> </a:t>
                      </a:r>
                      <a:r>
                        <a:rPr lang="ru-RU" sz="1400" dirty="0" smtClean="0">
                          <a:latin typeface="+mn-lt"/>
                          <a:ea typeface="MS Mincho"/>
                        </a:rPr>
                        <a:t> индивидуальных консультаций по вопросам составления рабочих программ,  календарно-тематического планирования, календарно-тематического планирования  для</a:t>
                      </a:r>
                      <a:r>
                        <a:rPr lang="ru-RU" sz="1400" baseline="0" dirty="0" smtClean="0">
                          <a:latin typeface="+mn-lt"/>
                          <a:ea typeface="MS Mincho"/>
                        </a:rPr>
                        <a:t> </a:t>
                      </a:r>
                      <a:r>
                        <a:rPr lang="ru-RU" sz="1400" dirty="0" smtClean="0">
                          <a:latin typeface="+mn-lt"/>
                          <a:ea typeface="MS Mincho"/>
                        </a:rPr>
                        <a:t>обучающихся на дому,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ru-RU" sz="1400" baseline="0" dirty="0" smtClean="0">
                          <a:latin typeface="+mn-lt"/>
                          <a:ea typeface="MS Mincho"/>
                        </a:rPr>
                        <a:t> </a:t>
                      </a:r>
                      <a:r>
                        <a:rPr lang="ru-RU" sz="1400" dirty="0" smtClean="0">
                          <a:latin typeface="+mn-lt"/>
                          <a:ea typeface="MS Mincho"/>
                        </a:rPr>
                        <a:t>консультации молодых педагогов, вновь прибывших учителей по предмету, по работе в разных параллелях с обучающимися.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endParaRPr lang="ru-RU" sz="1400" dirty="0" smtClean="0">
                        <a:latin typeface="+mn-lt"/>
                        <a:ea typeface="MS Mincho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endParaRPr lang="ru-RU" sz="1400" dirty="0" smtClean="0">
                        <a:latin typeface="+mn-lt"/>
                        <a:ea typeface="MS Mincho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+mn-lt"/>
                          <a:ea typeface="MS Mincho"/>
                        </a:rPr>
                        <a:t>- 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диагностики качества образования по предмету на уровне города,</a:t>
                      </a:r>
                      <a:endParaRPr lang="ru-RU" sz="1400" dirty="0" smtClean="0">
                        <a:latin typeface="+mn-lt"/>
                        <a:ea typeface="MS Mincho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школьная диагностике качества образования,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MS Mincho"/>
                          <a:cs typeface="+mn-cs"/>
                        </a:rPr>
                        <a:t>участие</a:t>
                      </a:r>
                      <a:r>
                        <a:rPr kumimoji="0" lang="ru-RU" sz="14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MS Mincho"/>
                          <a:cs typeface="+mn-cs"/>
                        </a:rPr>
                        <a:t> у</a:t>
                      </a:r>
                      <a:r>
                        <a:rPr lang="ru-RU" sz="1400" dirty="0" smtClean="0">
                          <a:latin typeface="+mn-lt"/>
                          <a:ea typeface="MS Mincho"/>
                        </a:rPr>
                        <a:t>чителей МО</a:t>
                      </a:r>
                      <a:r>
                        <a:rPr lang="ru-RU" sz="1400" baseline="0" dirty="0" smtClean="0">
                          <a:latin typeface="+mn-lt"/>
                          <a:ea typeface="MS Mincho"/>
                        </a:rPr>
                        <a:t> в качестве</a:t>
                      </a:r>
                      <a:r>
                        <a:rPr lang="ru-RU" sz="1400" dirty="0" smtClean="0">
                          <a:latin typeface="+mn-lt"/>
                          <a:ea typeface="MS Mincho"/>
                        </a:rPr>
                        <a:t> членов жюри на городских олимпиадах и городских конкурсах</a:t>
                      </a: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14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890581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/>
              </a:rPr>
              <a:t>Спасибо за внимание </a:t>
            </a:r>
            <a:endParaRPr lang="ru-RU" dirty="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364333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b="1" dirty="0" smtClean="0"/>
              <a:t>Использование личностно-ориентированных технологий в обучении</a:t>
            </a:r>
            <a:r>
              <a:rPr lang="ru-RU" sz="2800" dirty="0" smtClean="0"/>
              <a:t> </a:t>
            </a:r>
            <a:r>
              <a:rPr lang="ru-RU" sz="2800" b="1" dirty="0" smtClean="0"/>
              <a:t>иностранному </a:t>
            </a:r>
            <a:r>
              <a:rPr lang="ru-RU" sz="2800" b="1" dirty="0" smtClean="0"/>
              <a:t>языку</a:t>
            </a:r>
            <a:endParaRPr lang="ru-RU" sz="2800" b="1" dirty="0" smtClean="0"/>
          </a:p>
          <a:p>
            <a:pPr>
              <a:buNone/>
            </a:pPr>
            <a:endParaRPr lang="ru-RU" sz="2000" b="1" dirty="0" smtClean="0"/>
          </a:p>
          <a:p>
            <a:pPr algn="ctr">
              <a:buNone/>
            </a:pPr>
            <a:r>
              <a:rPr lang="ru-RU" sz="4400" b="1" dirty="0" smtClean="0"/>
              <a:t>Основная цель</a:t>
            </a:r>
          </a:p>
          <a:p>
            <a:pPr>
              <a:buNone/>
            </a:pPr>
            <a:r>
              <a:rPr lang="ru-RU" sz="2000" dirty="0" smtClean="0"/>
              <a:t> </a:t>
            </a:r>
          </a:p>
          <a:p>
            <a:pPr algn="ctr">
              <a:buNone/>
            </a:pPr>
            <a:r>
              <a:rPr lang="ru-RU" sz="3000" b="1" dirty="0" smtClean="0"/>
              <a:t> </a:t>
            </a:r>
            <a:r>
              <a:rPr lang="ru-RU" sz="2400" b="1" dirty="0" smtClean="0"/>
              <a:t>создание условий для саморазвития и самореализации личности педагогов и </a:t>
            </a:r>
            <a:r>
              <a:rPr lang="ru-RU" sz="2400" b="1" dirty="0" smtClean="0"/>
              <a:t>обучающихся</a:t>
            </a:r>
            <a:endParaRPr lang="ru-RU" sz="2400" b="1" dirty="0" smtClean="0"/>
          </a:p>
          <a:p>
            <a:pPr>
              <a:buNone/>
            </a:pPr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noFill/>
          <a:ln>
            <a:solidFill>
              <a:schemeClr val="bg1"/>
            </a:solidFill>
          </a:ln>
        </p:spPr>
        <p:txBody>
          <a:bodyPr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/>
            <a:r>
              <a:rPr lang="ru-RU" sz="440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Методическая тема МО</a:t>
            </a:r>
            <a:endParaRPr lang="ru-RU" dirty="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143116"/>
            <a:ext cx="8229600" cy="3864175"/>
          </a:xfrm>
        </p:spPr>
        <p:txBody>
          <a:bodyPr>
            <a:normAutofit/>
          </a:bodyPr>
          <a:lstStyle/>
          <a:p>
            <a:pPr marL="566928" indent="-457200">
              <a:buNone/>
            </a:pPr>
            <a:r>
              <a:rPr lang="ru-RU" sz="3200" dirty="0" smtClean="0"/>
              <a:t>1. Шахристова Нина Адамовна</a:t>
            </a:r>
          </a:p>
          <a:p>
            <a:pPr marL="566928" indent="-457200">
              <a:buNone/>
            </a:pPr>
            <a:r>
              <a:rPr lang="ru-RU" sz="3200" dirty="0" smtClean="0"/>
              <a:t>2. Бастанова Любовь Евгеньевна</a:t>
            </a:r>
          </a:p>
          <a:p>
            <a:pPr marL="566928" indent="-457200">
              <a:buNone/>
            </a:pPr>
            <a:r>
              <a:rPr lang="ru-RU" sz="3200" dirty="0" smtClean="0"/>
              <a:t>3. Туз Анастасия Александровна</a:t>
            </a:r>
          </a:p>
          <a:p>
            <a:pPr marL="566928" indent="-457200">
              <a:buNone/>
            </a:pPr>
            <a:r>
              <a:rPr lang="ru-RU" sz="3200" dirty="0" smtClean="0"/>
              <a:t>4. Бибикова Людмила Владимировна</a:t>
            </a:r>
          </a:p>
          <a:p>
            <a:pPr marL="566928" indent="-457200">
              <a:buNone/>
            </a:pPr>
            <a:r>
              <a:rPr lang="ru-RU" sz="3200" dirty="0" smtClean="0"/>
              <a:t>5. Сысоева Валентина Николаевна</a:t>
            </a:r>
          </a:p>
          <a:p>
            <a:pPr marL="566928" indent="-45720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/>
              </a:rPr>
              <a:t>Методическое объединение учителей иностранного языка школы № 1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928803"/>
            <a:ext cx="8229600" cy="321471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- учитель английского языка,</a:t>
            </a:r>
          </a:p>
          <a:p>
            <a:pPr>
              <a:buNone/>
            </a:pPr>
            <a:r>
              <a:rPr lang="ru-RU" dirty="0" smtClean="0"/>
              <a:t>- руководитель методического объединения,</a:t>
            </a:r>
          </a:p>
          <a:p>
            <a:pPr>
              <a:buNone/>
            </a:pPr>
            <a:r>
              <a:rPr lang="ru-RU" dirty="0" smtClean="0"/>
              <a:t>- образование высшее, окончила Омский педагогический институт, </a:t>
            </a:r>
          </a:p>
          <a:p>
            <a:pPr>
              <a:buNone/>
            </a:pPr>
            <a:r>
              <a:rPr lang="ru-RU" dirty="0" smtClean="0"/>
              <a:t>- педагогический стаж 22 года,</a:t>
            </a:r>
          </a:p>
          <a:p>
            <a:pPr>
              <a:buNone/>
            </a:pPr>
            <a:r>
              <a:rPr lang="ru-RU" dirty="0" smtClean="0"/>
              <a:t>- высшая категория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effectLst/>
              </a:rPr>
              <a:t>Шахристова Нина Адамовна</a:t>
            </a:r>
            <a:endParaRPr lang="ru-RU" sz="3600" dirty="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071678"/>
            <a:ext cx="8229600" cy="393561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- учитель английского языка,</a:t>
            </a:r>
          </a:p>
          <a:p>
            <a:pPr>
              <a:buNone/>
            </a:pPr>
            <a:r>
              <a:rPr lang="ru-RU" dirty="0" smtClean="0"/>
              <a:t>- образование средне-специальное, окончила Болотнинский педагогический колледж, </a:t>
            </a:r>
          </a:p>
          <a:p>
            <a:pPr>
              <a:buNone/>
            </a:pPr>
            <a:r>
              <a:rPr lang="ru-RU" dirty="0" smtClean="0"/>
              <a:t>- обучается в Алтайском государственном гуманитарном педагогическом университете имени В.М.Шукшина,</a:t>
            </a:r>
          </a:p>
          <a:p>
            <a:pPr>
              <a:buNone/>
            </a:pPr>
            <a:r>
              <a:rPr lang="ru-RU" dirty="0" smtClean="0"/>
              <a:t>- педагогический стаж 1,5 года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effectLst/>
              </a:rPr>
              <a:t>Бастанова Любовь Евгеньевна</a:t>
            </a:r>
            <a:endParaRPr lang="ru-RU" sz="3600" dirty="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357430"/>
            <a:ext cx="8229600" cy="3649861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- учитель начальных классов с дополнительной подготовкой в области иностранный язык (английский),</a:t>
            </a:r>
          </a:p>
          <a:p>
            <a:pPr>
              <a:buNone/>
            </a:pPr>
            <a:r>
              <a:rPr lang="ru-RU" dirty="0" smtClean="0"/>
              <a:t>- образование средне-специальное, окончила Болотнинский педагогический колледж, </a:t>
            </a:r>
          </a:p>
          <a:p>
            <a:pPr>
              <a:buNone/>
            </a:pPr>
            <a:r>
              <a:rPr lang="ru-RU" dirty="0" smtClean="0"/>
              <a:t>- педагогический стаж 1 год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effectLst/>
              </a:rPr>
              <a:t>Туз Анастасия Александровна</a:t>
            </a:r>
            <a:endParaRPr lang="ru-RU" sz="3600" dirty="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428868"/>
            <a:ext cx="8229600" cy="357842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- учитель немецкого и английского языка,</a:t>
            </a:r>
          </a:p>
          <a:p>
            <a:pPr>
              <a:buNone/>
            </a:pPr>
            <a:r>
              <a:rPr lang="ru-RU" dirty="0" smtClean="0"/>
              <a:t>- образование высшее, окончила Новосибирский педагогический институт,</a:t>
            </a:r>
          </a:p>
          <a:p>
            <a:pPr>
              <a:buNone/>
            </a:pPr>
            <a:r>
              <a:rPr lang="ru-RU" dirty="0" smtClean="0"/>
              <a:t>- педагогический стаж 22 </a:t>
            </a:r>
            <a:r>
              <a:rPr lang="ru-RU" dirty="0" smtClean="0"/>
              <a:t>года,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- первая категория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effectLst/>
              </a:rPr>
              <a:t>Бибикова Людмила Владимировна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285992"/>
            <a:ext cx="8229600" cy="372129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- учитель немецкого языка,</a:t>
            </a:r>
          </a:p>
          <a:p>
            <a:pPr>
              <a:buNone/>
            </a:pPr>
            <a:r>
              <a:rPr lang="ru-RU" dirty="0" smtClean="0"/>
              <a:t>- образование высшее, окончила Томский педагогический университет,</a:t>
            </a:r>
          </a:p>
          <a:p>
            <a:pPr>
              <a:buNone/>
            </a:pPr>
            <a:r>
              <a:rPr lang="ru-RU" dirty="0" smtClean="0"/>
              <a:t>- педагогический стаж 18 лет,</a:t>
            </a:r>
          </a:p>
          <a:p>
            <a:pPr>
              <a:buNone/>
            </a:pPr>
            <a:r>
              <a:rPr lang="ru-RU" dirty="0" smtClean="0"/>
              <a:t>- аттестация на соответствие занимаемой должности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effectLst/>
              </a:rPr>
              <a:t>Сысоева Валентина Николаевна</a:t>
            </a:r>
            <a:endParaRPr lang="ru-RU" sz="3600" dirty="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624078" indent="-514350">
              <a:buNone/>
            </a:pPr>
            <a:r>
              <a:rPr lang="ru-RU" b="1" dirty="0" smtClean="0"/>
              <a:t>1.   Шахристова Н.А. </a:t>
            </a:r>
            <a:r>
              <a:rPr lang="ru-RU" dirty="0" smtClean="0"/>
              <a:t>- курсы КРИПК и ПРО по теме «Теория и практика преподавания иностранного языка в условиях введения и реализации ФГОС ОО», 120 часов, 2016 год</a:t>
            </a:r>
          </a:p>
          <a:p>
            <a:pPr marL="624078" indent="-514350">
              <a:buNone/>
            </a:pPr>
            <a:r>
              <a:rPr lang="ru-RU" b="1" dirty="0" smtClean="0"/>
              <a:t>2.   Бибикова Л.В. </a:t>
            </a:r>
            <a:r>
              <a:rPr lang="ru-RU" dirty="0" smtClean="0"/>
              <a:t>- курсы КРИПК и ПРО по теме «Теория и практика преподавания иностранного языка в условиях введения и реализации ФГОС ОО», 120 часов, 2016 год </a:t>
            </a:r>
          </a:p>
          <a:p>
            <a:pPr marL="624078" indent="-514350">
              <a:buNone/>
            </a:pPr>
            <a:r>
              <a:rPr lang="ru-RU" b="1" dirty="0" smtClean="0"/>
              <a:t>3.    Сысоева В.Н. </a:t>
            </a:r>
            <a:r>
              <a:rPr lang="ru-RU" dirty="0" smtClean="0"/>
              <a:t>- курсы КРИПК и ПРО по теме </a:t>
            </a:r>
          </a:p>
          <a:p>
            <a:pPr marL="624078" indent="-514350">
              <a:buNone/>
            </a:pPr>
            <a:r>
              <a:rPr lang="ru-RU" dirty="0" smtClean="0"/>
              <a:t>       « Совершенствование иноязычной коммуникативной компетенции учителя иностранного языка в условиях стандартизации образования», 120  часов, 2018 год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effectLst/>
              </a:rPr>
              <a:t>Повышение квалификации</a:t>
            </a:r>
            <a:endParaRPr lang="ru-RU" sz="3600" dirty="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174</TotalTime>
  <Words>862</Words>
  <Application>Microsoft Office PowerPoint</Application>
  <PresentationFormat>Экран (4:3)</PresentationFormat>
  <Paragraphs>138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Открытая</vt:lpstr>
      <vt:lpstr>Работа методического объединения  в современной школе</vt:lpstr>
      <vt:lpstr>Методическая тема МО</vt:lpstr>
      <vt:lpstr>Методическое объединение учителей иностранного языка школы № 1</vt:lpstr>
      <vt:lpstr>Шахристова Нина Адамовна</vt:lpstr>
      <vt:lpstr>Бастанова Любовь Евгеньевна</vt:lpstr>
      <vt:lpstr>Туз Анастасия Александровна</vt:lpstr>
      <vt:lpstr>Бибикова Людмила Владимировна</vt:lpstr>
      <vt:lpstr>Сысоева Валентина Николаевна</vt:lpstr>
      <vt:lpstr>Повышение квалификации</vt:lpstr>
      <vt:lpstr>Направления деятельности МО</vt:lpstr>
      <vt:lpstr>Слайд 11</vt:lpstr>
      <vt:lpstr>Слайд 12</vt:lpstr>
      <vt:lpstr>Слайд 13</vt:lpstr>
      <vt:lpstr>Спасибо за внимание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Работа методического объединения  в современной школе</dc:title>
  <dc:creator>Виктор</dc:creator>
  <cp:lastModifiedBy>Виктор</cp:lastModifiedBy>
  <cp:revision>21</cp:revision>
  <dcterms:created xsi:type="dcterms:W3CDTF">2018-03-16T10:29:58Z</dcterms:created>
  <dcterms:modified xsi:type="dcterms:W3CDTF">2018-03-26T07:54:30Z</dcterms:modified>
</cp:coreProperties>
</file>